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notesMasterIdLst>
    <p:notesMasterId r:id="rId24"/>
  </p:notesMasterIdLst>
  <p:sldIdLst>
    <p:sldId id="256" r:id="rId2"/>
    <p:sldId id="279" r:id="rId3"/>
    <p:sldId id="259" r:id="rId4"/>
    <p:sldId id="269" r:id="rId5"/>
    <p:sldId id="268" r:id="rId6"/>
    <p:sldId id="258" r:id="rId7"/>
    <p:sldId id="260" r:id="rId8"/>
    <p:sldId id="261" r:id="rId9"/>
    <p:sldId id="270" r:id="rId10"/>
    <p:sldId id="275" r:id="rId11"/>
    <p:sldId id="264" r:id="rId12"/>
    <p:sldId id="273" r:id="rId13"/>
    <p:sldId id="262" r:id="rId14"/>
    <p:sldId id="274" r:id="rId15"/>
    <p:sldId id="263" r:id="rId16"/>
    <p:sldId id="271" r:id="rId17"/>
    <p:sldId id="276" r:id="rId18"/>
    <p:sldId id="265" r:id="rId19"/>
    <p:sldId id="278" r:id="rId20"/>
    <p:sldId id="277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01" autoAdjust="0"/>
    <p:restoredTop sz="93899" autoAdjust="0"/>
  </p:normalViewPr>
  <p:slideViewPr>
    <p:cSldViewPr snapToGrid="0">
      <p:cViewPr varScale="1">
        <p:scale>
          <a:sx n="68" d="100"/>
          <a:sy n="68" d="100"/>
        </p:scale>
        <p:origin x="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DDAEA-D564-4F53-8D36-129929728F1F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6ABD-1BB2-4B3D-A01F-38F6E5E87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along with the thread schedule feasibility experiment and cheddar tool simulation were used as proof-of-concept.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6ABD-1BB2-4B3D-A01F-38F6E5E87E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4989-F0FC-4322-AAEC-6DFCC14A7313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9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BCB6-35C9-4D65-8ECB-A75A652334EF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2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ABBD-3945-4E20-9C89-229D251DECE8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50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C36-F8BF-4445-9ACA-C8C83B08C5B2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542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D75C-D1B2-4D4E-AC8D-4F84B2B830B8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4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2023-E275-40AD-B01C-E2BD859459A5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56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F6A9D-4366-4E0E-BB81-9ABC4DC698E4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8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C3658-629B-485A-B680-E0E8B149AB08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2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35E-400C-459E-BA2E-B92B217E6B08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9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96F5-9B1F-420C-A18F-C21FDC2E8893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0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1487-B7FE-4EA4-B07A-08251D3D2A58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8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B566C-FD9A-4E44-9E8B-22A508DB5156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2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7B50-0864-477D-91D9-8C9E388F1963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8CDB-E5FB-464F-BF78-F17F58615576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7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03FC-20A2-424D-A5E2-EA07D88AC183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916A-65B6-4FF7-8F5E-793A3CEDA7E6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6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CFB0-363F-41C4-A3AF-D60BE95716E2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3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8247B2-479C-4A8C-8EC6-4A20210571A9}" type="datetime1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02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29326"/>
            <a:ext cx="8825658" cy="3329581"/>
          </a:xfrm>
        </p:spPr>
        <p:txBody>
          <a:bodyPr/>
          <a:lstStyle/>
          <a:p>
            <a:r>
              <a:rPr lang="en-US" dirty="0"/>
              <a:t>Real Time Sign Language Interpreter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2545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Akshit shah</a:t>
            </a:r>
          </a:p>
          <a:p>
            <a:r>
              <a:rPr lang="en-US" sz="2400" dirty="0">
                <a:solidFill>
                  <a:srgbClr val="FFFF00"/>
                </a:solidFill>
              </a:rPr>
              <a:t>Vijoy </a:t>
            </a:r>
            <a:r>
              <a:rPr lang="en-US" sz="2400" dirty="0" err="1">
                <a:solidFill>
                  <a:srgbClr val="FFFF00"/>
                </a:solidFill>
              </a:rPr>
              <a:t>sunil</a:t>
            </a:r>
            <a:r>
              <a:rPr lang="en-US" sz="2400" dirty="0">
                <a:solidFill>
                  <a:srgbClr val="FFFF00"/>
                </a:solidFill>
              </a:rPr>
              <a:t> Kumar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Vikhyat </a:t>
            </a:r>
            <a:r>
              <a:rPr lang="en-US" sz="2400" dirty="0" err="1">
                <a:solidFill>
                  <a:srgbClr val="FFFF00"/>
                </a:solidFill>
              </a:rPr>
              <a:t>goyal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64" y="3760656"/>
            <a:ext cx="5417035" cy="24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Platform resources</a:t>
            </a:r>
          </a:p>
          <a:p>
            <a:pPr marL="0" indent="0">
              <a:buNone/>
            </a:pPr>
            <a:r>
              <a:rPr lang="en-US" dirty="0"/>
              <a:t>NVIDIA Jetson TK1</a:t>
            </a:r>
          </a:p>
          <a:p>
            <a:pPr marL="0" indent="0">
              <a:buNone/>
            </a:pPr>
            <a:r>
              <a:rPr lang="en-US" dirty="0"/>
              <a:t>Logitech C200 USB camera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54" y="3918251"/>
            <a:ext cx="3542290" cy="2346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11" y="3918251"/>
            <a:ext cx="2205873" cy="23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687398"/>
            <a:ext cx="9119680" cy="4561002"/>
          </a:xfrm>
        </p:spPr>
        <p:txBody>
          <a:bodyPr>
            <a:normAutofit/>
          </a:bodyPr>
          <a:lstStyle/>
          <a:p>
            <a:r>
              <a:rPr lang="en-US" sz="2400" dirty="0"/>
              <a:t>Hand extraction using MOG2 background subtraction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It was observed that the system could extract the new object with perfection and a reset after 10 frames was a fast and good solution to shield against changing backgrounds.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Updated to perform a flush of the preloaded frames from the buffer to achieve a more predictable and real-time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34" y="1485900"/>
            <a:ext cx="1905000" cy="23812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75" y="4175334"/>
            <a:ext cx="1868859" cy="22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2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26464"/>
            <a:ext cx="8854504" cy="4821935"/>
          </a:xfrm>
        </p:spPr>
        <p:txBody>
          <a:bodyPr/>
          <a:lstStyle/>
          <a:p>
            <a:r>
              <a:rPr lang="en-US" sz="2400" dirty="0"/>
              <a:t>Sign identification using Hausdroff distance </a:t>
            </a:r>
          </a:p>
          <a:p>
            <a:endParaRPr lang="en-US" sz="2400" dirty="0"/>
          </a:p>
          <a:p>
            <a:pPr marL="0" indent="0" fontAlgn="base">
              <a:buNone/>
            </a:pPr>
            <a:r>
              <a:rPr lang="en-US" dirty="0"/>
              <a:t>Maps the vector distance between the sample set and a preloaded test image to find the best match.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A comparison with the histogram matching algorithm showed that the system works better with hausdroff algorithm and hence, this was chosen as the matching algorithm for our system.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-255" r="84700" b="29552"/>
          <a:stretch/>
        </p:blipFill>
        <p:spPr bwMode="auto">
          <a:xfrm>
            <a:off x="9621020" y="1944688"/>
            <a:ext cx="2330188" cy="383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258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WCET safety margin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804575"/>
              </p:ext>
            </p:extLst>
          </p:nvPr>
        </p:nvGraphicFramePr>
        <p:xfrm>
          <a:off x="942681" y="1457322"/>
          <a:ext cx="10140696" cy="4645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403835">
                  <a:extLst>
                    <a:ext uri="{9D8B030D-6E8A-4147-A177-3AD203B41FA5}">
                      <a16:colId xmlns:a16="http://schemas.microsoft.com/office/drawing/2014/main" val="3161025745"/>
                    </a:ext>
                  </a:extLst>
                </a:gridCol>
                <a:gridCol w="7736861">
                  <a:extLst>
                    <a:ext uri="{9D8B030D-6E8A-4147-A177-3AD203B41FA5}">
                      <a16:colId xmlns:a16="http://schemas.microsoft.com/office/drawing/2014/main" val="2918347261"/>
                    </a:ext>
                  </a:extLst>
                </a:gridCol>
              </a:tblGrid>
              <a:tr h="61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Safety</a:t>
                      </a:r>
                      <a:r>
                        <a:rPr lang="en-US" sz="1800" baseline="0" dirty="0">
                          <a:effectLst/>
                        </a:rPr>
                        <a:t> Margin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901209"/>
                  </a:ext>
                </a:extLst>
              </a:tr>
              <a:tr h="7119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Capture Image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Calculated based on the longest amount of time taken among the first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100 execution instances.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878382"/>
                  </a:ext>
                </a:extLst>
              </a:tr>
              <a:tr h="61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Extract Hand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The longest path taken by this service is when there is too much noise in the background and the background subtraction function resets the background.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894671923"/>
                  </a:ext>
                </a:extLst>
              </a:tr>
              <a:tr h="6879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Extract Feature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This service creates contours along the background-subtracted image and the longest path taken is when the created contour area is the largest</a:t>
                      </a:r>
                      <a:r>
                        <a:rPr lang="en-IN" sz="1800" kern="1200" dirty="0">
                          <a:effectLst/>
                        </a:rPr>
                        <a:t>.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618666"/>
                  </a:ext>
                </a:extLst>
              </a:tr>
              <a:tr h="61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Identify Letter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The service scans the list of preloaded images from ‘a’ to ‘z’ and the      worst-case execution time is when a match is found at the end of the list – letter ‘z’.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517789"/>
                  </a:ext>
                </a:extLst>
              </a:tr>
              <a:tr h="7359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Display output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Calculated based on the longest amount of time taken among the first 100 execution instances.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88213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26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WCET analysis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027222"/>
              </p:ext>
            </p:extLst>
          </p:nvPr>
        </p:nvGraphicFramePr>
        <p:xfrm>
          <a:off x="1289304" y="1965962"/>
          <a:ext cx="9729216" cy="306795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661010">
                  <a:extLst>
                    <a:ext uri="{9D8B030D-6E8A-4147-A177-3AD203B41FA5}">
                      <a16:colId xmlns:a16="http://schemas.microsoft.com/office/drawing/2014/main" val="3161025745"/>
                    </a:ext>
                  </a:extLst>
                </a:gridCol>
                <a:gridCol w="1168748">
                  <a:extLst>
                    <a:ext uri="{9D8B030D-6E8A-4147-A177-3AD203B41FA5}">
                      <a16:colId xmlns:a16="http://schemas.microsoft.com/office/drawing/2014/main" val="2918347261"/>
                    </a:ext>
                  </a:extLst>
                </a:gridCol>
                <a:gridCol w="1954367">
                  <a:extLst>
                    <a:ext uri="{9D8B030D-6E8A-4147-A177-3AD203B41FA5}">
                      <a16:colId xmlns:a16="http://schemas.microsoft.com/office/drawing/2014/main" val="2544164444"/>
                    </a:ext>
                  </a:extLst>
                </a:gridCol>
                <a:gridCol w="1963143">
                  <a:extLst>
                    <a:ext uri="{9D8B030D-6E8A-4147-A177-3AD203B41FA5}">
                      <a16:colId xmlns:a16="http://schemas.microsoft.com/office/drawing/2014/main" val="586327124"/>
                    </a:ext>
                  </a:extLst>
                </a:gridCol>
                <a:gridCol w="1981948">
                  <a:extLst>
                    <a:ext uri="{9D8B030D-6E8A-4147-A177-3AD203B41FA5}">
                      <a16:colId xmlns:a16="http://schemas.microsoft.com/office/drawing/2014/main" val="3613769525"/>
                    </a:ext>
                  </a:extLst>
                </a:gridCol>
              </a:tblGrid>
              <a:tr h="4760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WCET(ms)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Ti(ms)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Di(ms)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901209"/>
                  </a:ext>
                </a:extLst>
              </a:tr>
              <a:tr h="5466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Capture Image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66.5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878382"/>
                  </a:ext>
                </a:extLst>
              </a:tr>
              <a:tr h="4760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Extract Hand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27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4671923"/>
                  </a:ext>
                </a:extLst>
              </a:tr>
              <a:tr h="5282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Extract Feature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618666"/>
                  </a:ext>
                </a:extLst>
              </a:tr>
              <a:tr h="4760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Identify Letter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517789"/>
                  </a:ext>
                </a:extLst>
              </a:tr>
              <a:tr h="5650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Display output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38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21336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2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analysis</a:t>
            </a:r>
            <a:br>
              <a:rPr lang="en-US" dirty="0"/>
            </a:br>
            <a:r>
              <a:rPr lang="en-US" dirty="0"/>
              <a:t>Cheddar &amp; RM LUB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60313"/>
            <a:ext cx="6915150" cy="255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1947" y="4819363"/>
            <a:ext cx="535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Scaled down to fit in screen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418194" y="2733675"/>
            <a:ext cx="292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RM LUB </a:t>
            </a:r>
            <a:r>
              <a:rPr lang="en-US" dirty="0"/>
              <a:t>= </a:t>
            </a:r>
            <a:r>
              <a:rPr lang="en-US" sz="2400" dirty="0"/>
              <a:t>0.909</a:t>
            </a:r>
          </a:p>
          <a:p>
            <a:endParaRPr lang="en-US" dirty="0"/>
          </a:p>
          <a:p>
            <a:r>
              <a:rPr lang="en-US" dirty="0"/>
              <a:t>The processor utilization exceeds the RM least upper bound. </a:t>
            </a:r>
          </a:p>
        </p:txBody>
      </p:sp>
    </p:spTree>
    <p:extLst>
      <p:ext uri="{BB962C8B-B14F-4D97-AF65-F5344CB8AC3E}">
        <p14:creationId xmlns:p14="http://schemas.microsoft.com/office/powerpoint/2010/main" val="159677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point &amp; Completion test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1"/>
          <a:stretch/>
        </p:blipFill>
        <p:spPr>
          <a:xfrm>
            <a:off x="1828800" y="2245245"/>
            <a:ext cx="8368545" cy="27254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2552576" y="4970671"/>
            <a:ext cx="723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service was found to be feasible using schedule point and completion tests and agrees with the Cheddar analysis.</a:t>
            </a:r>
          </a:p>
        </p:txBody>
      </p:sp>
    </p:spTree>
    <p:extLst>
      <p:ext uri="{BB962C8B-B14F-4D97-AF65-F5344CB8AC3E}">
        <p14:creationId xmlns:p14="http://schemas.microsoft.com/office/powerpoint/2010/main" val="120433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stamp tracing of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761" y="1526849"/>
            <a:ext cx="6665885" cy="3858033"/>
          </a:xfrm>
        </p:spPr>
      </p:pic>
      <p:sp>
        <p:nvSpPr>
          <p:cNvPr id="10" name="Rectangle 9"/>
          <p:cNvSpPr/>
          <p:nvPr/>
        </p:nvSpPr>
        <p:spPr>
          <a:xfrm>
            <a:off x="900634" y="5471243"/>
            <a:ext cx="1054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ea typeface="Arial" panose="020B0604020202020204" pitchFamily="34" charset="0"/>
              </a:rPr>
              <a:t>Every thread should execute once with in the least common multiple of the time periods which is 330 ms. </a:t>
            </a:r>
          </a:p>
        </p:txBody>
      </p:sp>
    </p:spTree>
    <p:extLst>
      <p:ext uri="{BB962C8B-B14F-4D97-AF65-F5344CB8AC3E}">
        <p14:creationId xmlns:p14="http://schemas.microsoft.com/office/powerpoint/2010/main" val="211973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05584"/>
            <a:ext cx="9404723" cy="1400530"/>
          </a:xfrm>
        </p:spPr>
        <p:txBody>
          <a:bodyPr/>
          <a:lstStyle/>
          <a:p>
            <a:r>
              <a:rPr lang="en-US" dirty="0"/>
              <a:t>Verification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95079"/>
            <a:ext cx="8946541" cy="4195481"/>
          </a:xfrm>
        </p:spPr>
        <p:txBody>
          <a:bodyPr/>
          <a:lstStyle/>
          <a:p>
            <a:r>
              <a:rPr lang="en-US" sz="2400" dirty="0"/>
              <a:t>Unit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028955"/>
              </p:ext>
            </p:extLst>
          </p:nvPr>
        </p:nvGraphicFramePr>
        <p:xfrm>
          <a:off x="763571" y="1852911"/>
          <a:ext cx="9907571" cy="3804062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818615">
                  <a:extLst>
                    <a:ext uri="{9D8B030D-6E8A-4147-A177-3AD203B41FA5}">
                      <a16:colId xmlns:a16="http://schemas.microsoft.com/office/drawing/2014/main" val="3161025745"/>
                    </a:ext>
                  </a:extLst>
                </a:gridCol>
                <a:gridCol w="3836660">
                  <a:extLst>
                    <a:ext uri="{9D8B030D-6E8A-4147-A177-3AD203B41FA5}">
                      <a16:colId xmlns:a16="http://schemas.microsoft.com/office/drawing/2014/main" val="2918347261"/>
                    </a:ext>
                  </a:extLst>
                </a:gridCol>
                <a:gridCol w="3252296">
                  <a:extLst>
                    <a:ext uri="{9D8B030D-6E8A-4147-A177-3AD203B41FA5}">
                      <a16:colId xmlns:a16="http://schemas.microsoft.com/office/drawing/2014/main" val="2810992380"/>
                    </a:ext>
                  </a:extLst>
                </a:gridCol>
              </a:tblGrid>
              <a:tr h="61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Modules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Tests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01209"/>
                  </a:ext>
                </a:extLst>
              </a:tr>
              <a:tr h="5436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Capture Image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Access camera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Flush buffer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878382"/>
                  </a:ext>
                </a:extLst>
              </a:tr>
              <a:tr h="5009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Extract Hand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Background</a:t>
                      </a:r>
                      <a:r>
                        <a:rPr lang="en-US" sz="1800" baseline="0" dirty="0">
                          <a:effectLst/>
                        </a:rPr>
                        <a:t> subtraction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Background reset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894671923"/>
                  </a:ext>
                </a:extLst>
              </a:tr>
              <a:tr h="531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Extract Feature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Contour detection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Contour threshold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618666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Identify Letter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look up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17789"/>
                  </a:ext>
                </a:extLst>
              </a:tr>
              <a:tr h="5243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Display output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Display matched letter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133602"/>
                  </a:ext>
                </a:extLst>
              </a:tr>
              <a:tr h="5236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Training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Create reference image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Overwrite existing</a:t>
                      </a:r>
                      <a:r>
                        <a:rPr lang="en-US" sz="1800" baseline="0" dirty="0">
                          <a:effectLst/>
                        </a:rPr>
                        <a:t> image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982611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62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1633"/>
            <a:ext cx="9404723" cy="1400530"/>
          </a:xfrm>
        </p:spPr>
        <p:txBody>
          <a:bodyPr/>
          <a:lstStyle/>
          <a:p>
            <a:r>
              <a:rPr lang="en-US" dirty="0"/>
              <a:t>Verification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89348"/>
            <a:ext cx="8946541" cy="4195481"/>
          </a:xfrm>
        </p:spPr>
        <p:txBody>
          <a:bodyPr/>
          <a:lstStyle/>
          <a:p>
            <a:r>
              <a:rPr lang="en-US" sz="2400" dirty="0"/>
              <a:t>System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3" y="885199"/>
            <a:ext cx="10319152" cy="56686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487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5045"/>
            <a:ext cx="9563117" cy="3073137"/>
          </a:xfrm>
        </p:spPr>
        <p:txBody>
          <a:bodyPr/>
          <a:lstStyle/>
          <a:p>
            <a:r>
              <a:rPr lang="en-IN" dirty="0"/>
              <a:t>Bridge the communication gap between normal and differentially abled people.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system we propose is based on translating gesture into text. It suggests an approach involving sign language recognition via a computer processor that assimilates these gestures and signs to produce their equivalent characters.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9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38" y="1574276"/>
            <a:ext cx="9333416" cy="4674123"/>
          </a:xfrm>
        </p:spPr>
        <p:txBody>
          <a:bodyPr/>
          <a:lstStyle/>
          <a:p>
            <a:r>
              <a:rPr lang="en-US" dirty="0"/>
              <a:t>Making it universal. Since different parts of the world uses different sign language we can train our system and create a new database for different sign and make it usable for any sign language.</a:t>
            </a:r>
          </a:p>
          <a:p>
            <a:endParaRPr lang="en-US" dirty="0"/>
          </a:p>
          <a:p>
            <a:r>
              <a:rPr lang="en-US" dirty="0"/>
              <a:t>Interpret words and store it which later can be read to create a sentence. </a:t>
            </a:r>
          </a:p>
          <a:p>
            <a:endParaRPr lang="en-US" dirty="0"/>
          </a:p>
          <a:p>
            <a:r>
              <a:rPr lang="en-US" dirty="0"/>
              <a:t>The system can also be integrated with other devices which converts text to speech to increase its scope. </a:t>
            </a:r>
          </a:p>
          <a:p>
            <a:endParaRPr lang="en-US" dirty="0"/>
          </a:p>
          <a:p>
            <a:r>
              <a:rPr lang="en-US" dirty="0"/>
              <a:t>Use lightweight OS like FreeRTOS to improve execution efficiency and obtain quicker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2017-05-11_00-15-19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687" y="154060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360" y="1774217"/>
            <a:ext cx="7147433" cy="393108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96995" y="4215584"/>
            <a:ext cx="3104185" cy="761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669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674849" y="2526383"/>
            <a:ext cx="2244003" cy="30825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2309566" y="2743199"/>
            <a:ext cx="1677971" cy="1018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790388" y="2756302"/>
            <a:ext cx="2015765" cy="1018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1157" y="3774397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Logitech C200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790388" y="4392507"/>
            <a:ext cx="2015765" cy="1018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MATCHING LETTER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624593" y="4373900"/>
            <a:ext cx="1677971" cy="1018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sp>
        <p:nvSpPr>
          <p:cNvPr id="13" name="Arrow: Right 12"/>
          <p:cNvSpPr/>
          <p:nvPr/>
        </p:nvSpPr>
        <p:spPr>
          <a:xfrm>
            <a:off x="4158005" y="3062672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>
            <a:off x="7013122" y="4632888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5400000">
            <a:off x="5567313" y="3894915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7013122" y="312215"/>
            <a:ext cx="3415149" cy="2444087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CONTOUR &amp; THRESHOLD</a:t>
            </a:r>
          </a:p>
        </p:txBody>
      </p: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5798271" y="1527142"/>
            <a:ext cx="1178351" cy="122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r="68939"/>
          <a:stretch/>
        </p:blipFill>
        <p:spPr>
          <a:xfrm>
            <a:off x="498832" y="2597796"/>
            <a:ext cx="970887" cy="1409202"/>
          </a:xfrm>
          <a:prstGeom prst="rect">
            <a:avLst/>
          </a:prstGeom>
        </p:spPr>
      </p:pic>
      <p:sp>
        <p:nvSpPr>
          <p:cNvPr id="20" name="Arrow: Right 19"/>
          <p:cNvSpPr/>
          <p:nvPr/>
        </p:nvSpPr>
        <p:spPr>
          <a:xfrm>
            <a:off x="1632041" y="3062672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9452121" y="4632888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58748" y="4373900"/>
            <a:ext cx="697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56885" y="5608948"/>
            <a:ext cx="164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JETSON TK1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354538" y="4590853"/>
            <a:ext cx="1677971" cy="1018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KEYBOARD</a:t>
            </a:r>
          </a:p>
        </p:txBody>
      </p:sp>
      <p:sp>
        <p:nvSpPr>
          <p:cNvPr id="26" name="Arrow: Right 25"/>
          <p:cNvSpPr/>
          <p:nvPr/>
        </p:nvSpPr>
        <p:spPr>
          <a:xfrm>
            <a:off x="4118665" y="4901554"/>
            <a:ext cx="461914" cy="405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88112" y="5608948"/>
            <a:ext cx="164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466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/>
          <p:cNvSpPr/>
          <p:nvPr/>
        </p:nvSpPr>
        <p:spPr>
          <a:xfrm>
            <a:off x="9876521" y="1574275"/>
            <a:ext cx="1492204" cy="296944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THREAD #5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375089" y="1560128"/>
            <a:ext cx="1857080" cy="296944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THREAD 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133868" y="1560127"/>
            <a:ext cx="1596869" cy="296944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THREAD 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797742" y="1560127"/>
            <a:ext cx="1938852" cy="295529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THREAD</a:t>
            </a:r>
          </a:p>
          <a:p>
            <a:pPr algn="ctr"/>
            <a:r>
              <a:rPr lang="en-US" dirty="0"/>
              <a:t> #2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01873" y="1574275"/>
            <a:ext cx="1541095" cy="296944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THREAD #1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902428" y="2253001"/>
            <a:ext cx="1352371" cy="7918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IMAGE</a:t>
            </a:r>
          </a:p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842236" y="2053124"/>
            <a:ext cx="1853903" cy="11916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</a:t>
            </a:r>
          </a:p>
          <a:p>
            <a:pPr algn="ctr"/>
            <a:r>
              <a:rPr lang="en-US" sz="1600" dirty="0"/>
              <a:t>SUBTRACTION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209280" y="2253001"/>
            <a:ext cx="1452925" cy="79185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CONTOUR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63260" y="2253002"/>
            <a:ext cx="1680739" cy="7918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CONTOUR MATCHING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945054" y="2253002"/>
            <a:ext cx="1352371" cy="7918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LETTER</a:t>
            </a: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2254799" y="2648926"/>
            <a:ext cx="5874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46406" y="2662079"/>
            <a:ext cx="579745" cy="12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62205" y="2648927"/>
            <a:ext cx="801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172278" y="2641068"/>
            <a:ext cx="801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389748" y="2497110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9397342" y="2468243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/>
          <p:cNvSpPr/>
          <p:nvPr/>
        </p:nvSpPr>
        <p:spPr>
          <a:xfrm>
            <a:off x="6897370" y="2483957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4740633" y="2509680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301464" y="2633212"/>
            <a:ext cx="801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580079" y="2483957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7" name="Oval 26"/>
          <p:cNvSpPr/>
          <p:nvPr/>
        </p:nvSpPr>
        <p:spPr>
          <a:xfrm>
            <a:off x="1017031" y="5500306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01560" y="5460912"/>
            <a:ext cx="18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SEMAPHORES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1373" y="2648926"/>
            <a:ext cx="801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97540" y="2483957"/>
            <a:ext cx="311085" cy="3299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462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9404350" cy="1400175"/>
          </a:xfrm>
        </p:spPr>
        <p:txBody>
          <a:bodyPr/>
          <a:lstStyle/>
          <a:p>
            <a:r>
              <a:rPr lang="en-US" dirty="0"/>
              <a:t>	CFD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77" y="1711569"/>
            <a:ext cx="7381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1. Capturing the image </a:t>
            </a:r>
          </a:p>
          <a:p>
            <a:r>
              <a:rPr lang="en-US" dirty="0"/>
              <a:t>2. Extracting Hand (Background Subtraction)</a:t>
            </a:r>
          </a:p>
          <a:p>
            <a:r>
              <a:rPr lang="en-US" dirty="0"/>
              <a:t>3. Extract Feature (Contour and thresholding)</a:t>
            </a:r>
          </a:p>
          <a:p>
            <a:r>
              <a:rPr lang="en-US" dirty="0"/>
              <a:t>4. Match the extracted hand with the database</a:t>
            </a:r>
          </a:p>
          <a:p>
            <a:r>
              <a:rPr lang="en-US" dirty="0"/>
              <a:t>5. Display the output</a:t>
            </a:r>
          </a:p>
          <a:p>
            <a:endParaRPr lang="en-US" dirty="0"/>
          </a:p>
          <a:p>
            <a:r>
              <a:rPr lang="en-US" dirty="0"/>
              <a:t>Training the system.</a:t>
            </a:r>
          </a:p>
        </p:txBody>
      </p:sp>
    </p:spTree>
    <p:extLst>
      <p:ext uri="{BB962C8B-B14F-4D97-AF65-F5344CB8AC3E}">
        <p14:creationId xmlns:p14="http://schemas.microsoft.com/office/powerpoint/2010/main" val="119524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should have a feature to allow users to train the system so that it can be used for different sign languages.</a:t>
            </a:r>
          </a:p>
          <a:p>
            <a:endParaRPr lang="en-US" dirty="0"/>
          </a:p>
          <a:p>
            <a:r>
              <a:rPr lang="en-US" dirty="0"/>
              <a:t>The camera should capture images and it shall be processed by the Jetson TK1 and information(hand) shall be extracted by the frames.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Hand should be inside the designated frame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893" y="1853248"/>
            <a:ext cx="8801345" cy="4195481"/>
          </a:xfrm>
        </p:spPr>
        <p:txBody>
          <a:bodyPr>
            <a:normAutofit/>
          </a:bodyPr>
          <a:lstStyle/>
          <a:p>
            <a:r>
              <a:rPr lang="en-IN" dirty="0"/>
              <a:t>The system should be able to decode the sign with maximum accuracy within 330 msec.</a:t>
            </a:r>
          </a:p>
          <a:p>
            <a:r>
              <a:rPr lang="en-IN" dirty="0"/>
              <a:t>Use semaphores to synchronize the threads</a:t>
            </a:r>
          </a:p>
          <a:p>
            <a:r>
              <a:rPr lang="en-IN" dirty="0"/>
              <a:t>The system should use RM policy for achieving a fixed priority scheduling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(Capturing image -&gt; highest priority)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(Displaying character -&gt; least priority)</a:t>
            </a:r>
          </a:p>
          <a:p>
            <a:r>
              <a:rPr lang="en-IN" dirty="0"/>
              <a:t>The service “th1_captureimage” should flush the camera buffer on every call and discard all the frames but the last one to achieve a faster performance and remove the lag created by the ‘</a:t>
            </a:r>
            <a:r>
              <a:rPr lang="en-IN" dirty="0" err="1"/>
              <a:t>vediocapture</a:t>
            </a:r>
            <a:r>
              <a:rPr lang="en-IN" dirty="0"/>
              <a:t>()’ OpenCV buffers.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2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81418"/>
            <a:ext cx="9574214" cy="4490757"/>
          </a:xfrm>
        </p:spPr>
        <p:txBody>
          <a:bodyPr/>
          <a:lstStyle/>
          <a:p>
            <a:r>
              <a:rPr lang="en-IN" dirty="0"/>
              <a:t>Quick response</a:t>
            </a:r>
          </a:p>
          <a:p>
            <a:pPr marL="0" indent="0">
              <a:buNone/>
            </a:pPr>
            <a:r>
              <a:rPr lang="en-IN" dirty="0"/>
              <a:t>Produce the output within a real-time deadline to properly comprehend the actions. </a:t>
            </a:r>
          </a:p>
          <a:p>
            <a:pPr marL="0" indent="0">
              <a:buNone/>
            </a:pPr>
            <a:r>
              <a:rPr lang="en-IN" dirty="0"/>
              <a:t>Error free recognition of the letters will require all threads to complete before the system deadline.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The time period of the system is sum of time period of all services. This implies every service should be executed exactly once within this time period. </a:t>
            </a:r>
          </a:p>
          <a:p>
            <a:endParaRPr lang="en-IN" dirty="0"/>
          </a:p>
          <a:p>
            <a:r>
              <a:rPr lang="en-IN" dirty="0"/>
              <a:t>Protection against data corruption using semaphores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05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840</TotalTime>
  <Words>938</Words>
  <Application>Microsoft Office PowerPoint</Application>
  <PresentationFormat>Widescreen</PresentationFormat>
  <Paragraphs>221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Real Time Sign Language Interpreter</vt:lpstr>
      <vt:lpstr>Introduction</vt:lpstr>
      <vt:lpstr>Block Diagram</vt:lpstr>
      <vt:lpstr>Flow Diagram</vt:lpstr>
      <vt:lpstr> CFD</vt:lpstr>
      <vt:lpstr>Real time services</vt:lpstr>
      <vt:lpstr>Capability requirements</vt:lpstr>
      <vt:lpstr>Real time requirements</vt:lpstr>
      <vt:lpstr>Performance requirements</vt:lpstr>
      <vt:lpstr>Proof of concept Implementation</vt:lpstr>
      <vt:lpstr>Proof of concept Implementation</vt:lpstr>
      <vt:lpstr>Proof of concept Implementation</vt:lpstr>
      <vt:lpstr>WCET safety margin</vt:lpstr>
      <vt:lpstr>WCET analysis</vt:lpstr>
      <vt:lpstr>Feasibility analysis Cheddar &amp; RM LUB</vt:lpstr>
      <vt:lpstr>Schedule point &amp; Completion test</vt:lpstr>
      <vt:lpstr>Time stamp tracing of services</vt:lpstr>
      <vt:lpstr>Verification plan</vt:lpstr>
      <vt:lpstr>Verification plan</vt:lpstr>
      <vt:lpstr>Future Scope</vt:lpstr>
      <vt:lpstr>Video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Vijoy Sunil Kumar</dc:creator>
  <cp:lastModifiedBy>Vijoy Sunil Kumar</cp:lastModifiedBy>
  <cp:revision>141</cp:revision>
  <dcterms:created xsi:type="dcterms:W3CDTF">2017-05-10T17:41:07Z</dcterms:created>
  <dcterms:modified xsi:type="dcterms:W3CDTF">2017-05-11T19:33:34Z</dcterms:modified>
</cp:coreProperties>
</file>